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6" r:id="rId2"/>
    <p:sldId id="257" r:id="rId3"/>
    <p:sldId id="258" r:id="rId4"/>
    <p:sldId id="264" r:id="rId5"/>
    <p:sldId id="278" r:id="rId6"/>
    <p:sldId id="259" r:id="rId7"/>
    <p:sldId id="268" r:id="rId8"/>
    <p:sldId id="265" r:id="rId9"/>
    <p:sldId id="277" r:id="rId10"/>
    <p:sldId id="266" r:id="rId11"/>
    <p:sldId id="279" r:id="rId12"/>
    <p:sldId id="267" r:id="rId13"/>
    <p:sldId id="280" r:id="rId14"/>
    <p:sldId id="281" r:id="rId15"/>
    <p:sldId id="270" r:id="rId16"/>
    <p:sldId id="272" r:id="rId17"/>
    <p:sldId id="273" r:id="rId18"/>
    <p:sldId id="274" r:id="rId19"/>
    <p:sldId id="275" r:id="rId20"/>
    <p:sldId id="276" r:id="rId21"/>
    <p:sldId id="271" r:id="rId22"/>
  </p:sldIdLst>
  <p:sldSz cx="9144000" cy="6858000" type="screen4x3"/>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328"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AA1D14C-39D3-4880-A0BE-7C218AF4D1E6}" type="datetimeFigureOut">
              <a:rPr lang="ar-KW" smtClean="0"/>
              <a:pPr/>
              <a:t>1/26/16</a:t>
            </a:fld>
            <a:endParaRPr lang="ar-K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DD4D3E-0DD6-4B28-923A-FA7259B03EEC}" type="slidenum">
              <a:rPr lang="ar-KW" smtClean="0"/>
              <a:pPr/>
              <a:t>‹#›</a:t>
            </a:fld>
            <a:endParaRPr lang="ar-KW"/>
          </a:p>
        </p:txBody>
      </p:sp>
    </p:spTree>
    <p:extLst>
      <p:ext uri="{BB962C8B-B14F-4D97-AF65-F5344CB8AC3E}">
        <p14:creationId xmlns:p14="http://schemas.microsoft.com/office/powerpoint/2010/main" val="34121786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KW" dirty="0"/>
          </a:p>
        </p:txBody>
      </p:sp>
      <p:sp>
        <p:nvSpPr>
          <p:cNvPr id="4" name="Slide Number Placeholder 3"/>
          <p:cNvSpPr>
            <a:spLocks noGrp="1"/>
          </p:cNvSpPr>
          <p:nvPr>
            <p:ph type="sldNum" sz="quarter" idx="10"/>
          </p:nvPr>
        </p:nvSpPr>
        <p:spPr/>
        <p:txBody>
          <a:bodyPr/>
          <a:lstStyle/>
          <a:p>
            <a:fld id="{8ADD4D3E-0DD6-4B28-923A-FA7259B03EEC}" type="slidenum">
              <a:rPr lang="ar-KW" smtClean="0"/>
              <a:pPr/>
              <a:t>9</a:t>
            </a:fld>
            <a:endParaRPr lang="ar-K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C6CC56A-225D-4398-84E1-4220814CB4AA}" type="datetimeFigureOut">
              <a:rPr lang="ar-KW" smtClean="0"/>
              <a:pPr/>
              <a:t>1/26/16</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2415D179-DD2A-4FBF-86F0-23A8E7548617}" type="slidenum">
              <a:rPr lang="ar-KW" smtClean="0"/>
              <a:pPr/>
              <a:t>‹#›</a:t>
            </a:fld>
            <a:endParaRPr lang="ar-KW"/>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6CC56A-225D-4398-84E1-4220814CB4AA}" type="datetimeFigureOut">
              <a:rPr lang="ar-KW" smtClean="0"/>
              <a:pPr/>
              <a:t>1/26/16</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2415D179-DD2A-4FBF-86F0-23A8E7548617}" type="slidenum">
              <a:rPr lang="ar-KW" smtClean="0"/>
              <a:pPr/>
              <a:t>‹#›</a:t>
            </a:fld>
            <a:endParaRPr lang="ar-K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6CC56A-225D-4398-84E1-4220814CB4AA}" type="datetimeFigureOut">
              <a:rPr lang="ar-KW" smtClean="0"/>
              <a:pPr/>
              <a:t>1/26/16</a:t>
            </a:fld>
            <a:endParaRPr lang="ar-KW"/>
          </a:p>
        </p:txBody>
      </p:sp>
      <p:sp>
        <p:nvSpPr>
          <p:cNvPr id="5" name="Footer Placeholder 4"/>
          <p:cNvSpPr>
            <a:spLocks noGrp="1"/>
          </p:cNvSpPr>
          <p:nvPr>
            <p:ph type="ftr" sz="quarter" idx="11"/>
          </p:nvPr>
        </p:nvSpPr>
        <p:spPr>
          <a:xfrm>
            <a:off x="2640597" y="6377459"/>
            <a:ext cx="3836404" cy="365125"/>
          </a:xfrm>
        </p:spPr>
        <p:txBody>
          <a:bodyPr/>
          <a:lstStyle/>
          <a:p>
            <a:endParaRPr lang="ar-KW"/>
          </a:p>
        </p:txBody>
      </p:sp>
      <p:sp>
        <p:nvSpPr>
          <p:cNvPr id="6" name="Slide Number Placeholder 5"/>
          <p:cNvSpPr>
            <a:spLocks noGrp="1"/>
          </p:cNvSpPr>
          <p:nvPr>
            <p:ph type="sldNum" sz="quarter" idx="12"/>
          </p:nvPr>
        </p:nvSpPr>
        <p:spPr/>
        <p:txBody>
          <a:bodyPr/>
          <a:lstStyle/>
          <a:p>
            <a:fld id="{2415D179-DD2A-4FBF-86F0-23A8E7548617}" type="slidenum">
              <a:rPr lang="ar-KW" smtClean="0"/>
              <a:pPr/>
              <a:t>‹#›</a:t>
            </a:fld>
            <a:endParaRPr lang="ar-K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6CC56A-225D-4398-84E1-4220814CB4AA}" type="datetimeFigureOut">
              <a:rPr lang="ar-KW" smtClean="0"/>
              <a:pPr/>
              <a:t>1/26/16</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2415D179-DD2A-4FBF-86F0-23A8E7548617}" type="slidenum">
              <a:rPr lang="ar-KW" smtClean="0"/>
              <a:pPr/>
              <a:t>‹#›</a:t>
            </a:fld>
            <a:endParaRPr lang="ar-K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6CC56A-225D-4398-84E1-4220814CB4AA}" type="datetimeFigureOut">
              <a:rPr lang="ar-KW" smtClean="0"/>
              <a:pPr/>
              <a:t>1/26/16</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2415D179-DD2A-4FBF-86F0-23A8E7548617}" type="slidenum">
              <a:rPr lang="ar-KW" smtClean="0"/>
              <a:pPr/>
              <a:t>‹#›</a:t>
            </a:fld>
            <a:endParaRPr lang="ar-KW"/>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6CC56A-225D-4398-84E1-4220814CB4AA}" type="datetimeFigureOut">
              <a:rPr lang="ar-KW" smtClean="0"/>
              <a:pPr/>
              <a:t>1/26/16</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2415D179-DD2A-4FBF-86F0-23A8E7548617}" type="slidenum">
              <a:rPr lang="ar-KW" smtClean="0"/>
              <a:pPr/>
              <a:t>‹#›</a:t>
            </a:fld>
            <a:endParaRPr lang="ar-K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6CC56A-225D-4398-84E1-4220814CB4AA}" type="datetimeFigureOut">
              <a:rPr lang="ar-KW" smtClean="0"/>
              <a:pPr/>
              <a:t>1/26/16</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2415D179-DD2A-4FBF-86F0-23A8E7548617}" type="slidenum">
              <a:rPr lang="ar-KW" smtClean="0"/>
              <a:pPr/>
              <a:t>‹#›</a:t>
            </a:fld>
            <a:endParaRPr lang="ar-K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6CC56A-225D-4398-84E1-4220814CB4AA}" type="datetimeFigureOut">
              <a:rPr lang="ar-KW" smtClean="0"/>
              <a:pPr/>
              <a:t>1/26/16</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2415D179-DD2A-4FBF-86F0-23A8E7548617}" type="slidenum">
              <a:rPr lang="ar-KW" smtClean="0"/>
              <a:pPr/>
              <a:t>‹#›</a:t>
            </a:fld>
            <a:endParaRPr lang="ar-K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CC56A-225D-4398-84E1-4220814CB4AA}" type="datetimeFigureOut">
              <a:rPr lang="ar-KW" smtClean="0"/>
              <a:pPr/>
              <a:t>1/26/16</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2415D179-DD2A-4FBF-86F0-23A8E7548617}" type="slidenum">
              <a:rPr lang="ar-KW" smtClean="0"/>
              <a:pPr/>
              <a:t>‹#›</a:t>
            </a:fld>
            <a:endParaRPr lang="ar-K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6CC56A-225D-4398-84E1-4220814CB4AA}" type="datetimeFigureOut">
              <a:rPr lang="ar-KW" smtClean="0"/>
              <a:pPr/>
              <a:t>1/26/16</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2415D179-DD2A-4FBF-86F0-23A8E7548617}" type="slidenum">
              <a:rPr lang="ar-KW" smtClean="0"/>
              <a:pPr/>
              <a:t>‹#›</a:t>
            </a:fld>
            <a:endParaRPr lang="ar-KW"/>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C6CC56A-225D-4398-84E1-4220814CB4AA}" type="datetimeFigureOut">
              <a:rPr lang="ar-KW" smtClean="0"/>
              <a:pPr/>
              <a:t>1/26/16</a:t>
            </a:fld>
            <a:endParaRPr lang="ar-KW"/>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KW"/>
          </a:p>
        </p:txBody>
      </p:sp>
      <p:sp>
        <p:nvSpPr>
          <p:cNvPr id="7" name="Slide Number Placeholder 6"/>
          <p:cNvSpPr>
            <a:spLocks noGrp="1"/>
          </p:cNvSpPr>
          <p:nvPr>
            <p:ph type="sldNum" sz="quarter" idx="12"/>
          </p:nvPr>
        </p:nvSpPr>
        <p:spPr>
          <a:xfrm>
            <a:off x="8339328" y="1170432"/>
            <a:ext cx="733864" cy="201168"/>
          </a:xfrm>
        </p:spPr>
        <p:txBody>
          <a:bodyPr/>
          <a:lstStyle/>
          <a:p>
            <a:fld id="{2415D179-DD2A-4FBF-86F0-23A8E7548617}" type="slidenum">
              <a:rPr lang="ar-KW" smtClean="0"/>
              <a:pPr/>
              <a:t>‹#›</a:t>
            </a:fld>
            <a:endParaRPr lang="ar-KW"/>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C6CC56A-225D-4398-84E1-4220814CB4AA}" type="datetimeFigureOut">
              <a:rPr lang="ar-KW" smtClean="0"/>
              <a:pPr/>
              <a:t>1/26/16</a:t>
            </a:fld>
            <a:endParaRPr lang="ar-KW"/>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KW"/>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415D179-DD2A-4FBF-86F0-23A8E7548617}" type="slidenum">
              <a:rPr lang="ar-KW" smtClean="0"/>
              <a:pPr/>
              <a:t>‹#›</a:t>
            </a:fld>
            <a:endParaRPr lang="ar-KW"/>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852936"/>
            <a:ext cx="7772400" cy="1470025"/>
          </a:xfrm>
        </p:spPr>
        <p:txBody>
          <a:bodyPr>
            <a:normAutofit/>
          </a:bodyPr>
          <a:lstStyle/>
          <a:p>
            <a:r>
              <a:rPr lang="en-US" dirty="0" smtClean="0"/>
              <a:t>King Schahriar and his brother</a:t>
            </a:r>
            <a:endParaRPr lang="ar-KW" dirty="0"/>
          </a:p>
        </p:txBody>
      </p:sp>
      <p:sp>
        <p:nvSpPr>
          <p:cNvPr id="3" name="Subtitle 2"/>
          <p:cNvSpPr>
            <a:spLocks noGrp="1"/>
          </p:cNvSpPr>
          <p:nvPr>
            <p:ph type="subTitle" idx="1"/>
          </p:nvPr>
        </p:nvSpPr>
        <p:spPr>
          <a:xfrm>
            <a:off x="827584" y="4653136"/>
            <a:ext cx="8062912" cy="1752600"/>
          </a:xfrm>
        </p:spPr>
        <p:txBody>
          <a:bodyPr/>
          <a:lstStyle/>
          <a:p>
            <a:r>
              <a:rPr lang="en-US" dirty="0" smtClean="0"/>
              <a:t>Section B: 45 minutes</a:t>
            </a:r>
          </a:p>
          <a:p>
            <a:r>
              <a:rPr lang="en-US" dirty="0" smtClean="0"/>
              <a:t>The Arabian Nights</a:t>
            </a:r>
            <a:endParaRPr lang="ar-KW"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dirty="0" smtClean="0"/>
              <a:t>Characters - Scheherazade</a:t>
            </a:r>
            <a:endParaRPr lang="ar-KW" dirty="0"/>
          </a:p>
        </p:txBody>
      </p:sp>
      <p:sp>
        <p:nvSpPr>
          <p:cNvPr id="3" name="Content Placeholder 2"/>
          <p:cNvSpPr>
            <a:spLocks noGrp="1"/>
          </p:cNvSpPr>
          <p:nvPr>
            <p:ph idx="1"/>
          </p:nvPr>
        </p:nvSpPr>
        <p:spPr>
          <a:xfrm>
            <a:off x="0" y="1412776"/>
            <a:ext cx="9144000" cy="5445224"/>
          </a:xfrm>
        </p:spPr>
        <p:txBody>
          <a:bodyPr>
            <a:noAutofit/>
          </a:bodyPr>
          <a:lstStyle/>
          <a:p>
            <a:pPr algn="l" rtl="0"/>
            <a:r>
              <a:rPr lang="en-US" sz="2100" dirty="0" smtClean="0"/>
              <a:t>She is a device for telling the stories, but she is also presented as a character in her own right.</a:t>
            </a:r>
          </a:p>
          <a:p>
            <a:pPr algn="l" rtl="0"/>
            <a:r>
              <a:rPr lang="en-US" sz="2100" dirty="0" smtClean="0"/>
              <a:t>With her beauty, academic brilliance and courage, one would assume that she is vain, but she is presented as anything but that. She excels at everything: </a:t>
            </a:r>
            <a:r>
              <a:rPr lang="en-US" sz="2100" dirty="0" smtClean="0">
                <a:solidFill>
                  <a:srgbClr val="00B0F0"/>
                </a:solidFill>
              </a:rPr>
              <a:t>‘Clever, </a:t>
            </a:r>
            <a:r>
              <a:rPr lang="en-US" sz="2100" dirty="0">
                <a:solidFill>
                  <a:srgbClr val="00B0F0"/>
                </a:solidFill>
              </a:rPr>
              <a:t>c</a:t>
            </a:r>
            <a:r>
              <a:rPr lang="en-US" sz="2100" dirty="0" smtClean="0">
                <a:solidFill>
                  <a:srgbClr val="00B0F0"/>
                </a:solidFill>
              </a:rPr>
              <a:t>ourageous, intelligent and cultivated’</a:t>
            </a:r>
            <a:r>
              <a:rPr lang="en-US" sz="2100" dirty="0" smtClean="0"/>
              <a:t>. [Nicely alliterative here too] </a:t>
            </a:r>
          </a:p>
          <a:p>
            <a:pPr algn="l" rtl="0"/>
            <a:r>
              <a:rPr lang="en-US" sz="2100" dirty="0" smtClean="0"/>
              <a:t>She has a </a:t>
            </a:r>
            <a:r>
              <a:rPr lang="en-US" sz="2100" b="1" dirty="0" smtClean="0"/>
              <a:t>stubborn</a:t>
            </a:r>
            <a:r>
              <a:rPr lang="en-US" sz="2100" dirty="0" smtClean="0"/>
              <a:t> personality and is set on stopping the Sultan’s </a:t>
            </a:r>
            <a:r>
              <a:rPr lang="en-US" sz="2100" dirty="0" smtClean="0">
                <a:solidFill>
                  <a:srgbClr val="00B0F0"/>
                </a:solidFill>
              </a:rPr>
              <a:t>“barbarous practice.”</a:t>
            </a:r>
          </a:p>
          <a:p>
            <a:pPr algn="l" rtl="0"/>
            <a:r>
              <a:rPr lang="en-US" sz="2100" dirty="0" smtClean="0"/>
              <a:t>When the reader is introduced to Scheherazade we learn that she </a:t>
            </a:r>
            <a:r>
              <a:rPr lang="en-US" sz="2100" dirty="0" smtClean="0">
                <a:solidFill>
                  <a:srgbClr val="00B0F0"/>
                </a:solidFill>
              </a:rPr>
              <a:t>“was clever and courageous in the highest degree.”</a:t>
            </a:r>
            <a:r>
              <a:rPr lang="en-US" sz="2100" dirty="0" smtClean="0"/>
              <a:t> This description stands in stark contrast to the previous portrayals of women and immediately sets the reader up for expecting something more from this woman. </a:t>
            </a:r>
          </a:p>
          <a:p>
            <a:pPr algn="l" rtl="0"/>
            <a:r>
              <a:rPr lang="en-US" sz="2100" dirty="0" smtClean="0"/>
              <a:t>What is most striking about her character is that she is </a:t>
            </a:r>
            <a:r>
              <a:rPr lang="en-US" sz="2100" b="1" dirty="0" smtClean="0"/>
              <a:t>determined</a:t>
            </a:r>
            <a:r>
              <a:rPr lang="en-US" sz="2100" dirty="0" smtClean="0"/>
              <a:t> to carry through with her potentially deadly altruistic action despite the numerous objections her father gives. </a:t>
            </a:r>
            <a:r>
              <a:rPr lang="en-US" sz="2100" dirty="0" smtClean="0">
                <a:solidFill>
                  <a:srgbClr val="00B0F0"/>
                </a:solidFill>
              </a:rPr>
              <a:t>“my death will be a glorious one, and if I succeed I shall have done a great service to my country.” </a:t>
            </a:r>
            <a:r>
              <a:rPr lang="en-US" sz="2100" dirty="0" smtClean="0"/>
              <a:t>[how is both possible?]</a:t>
            </a:r>
          </a:p>
          <a:p>
            <a:pPr algn="l" rtl="0"/>
            <a:endParaRPr lang="en-US" sz="1800" dirty="0" smtClean="0"/>
          </a:p>
          <a:p>
            <a:pPr algn="l" rtl="0"/>
            <a:endParaRPr lang="en-US" sz="1800" dirty="0" smtClean="0"/>
          </a:p>
          <a:p>
            <a:pPr algn="l" rtl="0"/>
            <a:endParaRPr lang="ar-KW" sz="1800"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dirty="0" smtClean="0"/>
              <a:t>Characters - Scheherazade</a:t>
            </a:r>
            <a:endParaRPr lang="ar-KW" dirty="0"/>
          </a:p>
        </p:txBody>
      </p:sp>
      <p:sp>
        <p:nvSpPr>
          <p:cNvPr id="3" name="Content Placeholder 2"/>
          <p:cNvSpPr>
            <a:spLocks noGrp="1"/>
          </p:cNvSpPr>
          <p:nvPr>
            <p:ph idx="1"/>
          </p:nvPr>
        </p:nvSpPr>
        <p:spPr>
          <a:xfrm>
            <a:off x="214282" y="1484784"/>
            <a:ext cx="8786874" cy="5256584"/>
          </a:xfrm>
        </p:spPr>
        <p:txBody>
          <a:bodyPr>
            <a:noAutofit/>
          </a:bodyPr>
          <a:lstStyle/>
          <a:p>
            <a:pPr algn="l" rtl="0"/>
            <a:endParaRPr lang="en-US" sz="1800" dirty="0" smtClean="0"/>
          </a:p>
          <a:p>
            <a:r>
              <a:rPr lang="en-US" sz="2200" dirty="0" smtClean="0"/>
              <a:t>The reader admires her because she is acting on </a:t>
            </a:r>
            <a:r>
              <a:rPr lang="en-US" sz="2200" b="1" dirty="0" smtClean="0"/>
              <a:t>moral principles </a:t>
            </a:r>
            <a:r>
              <a:rPr lang="en-US" sz="2200" dirty="0" smtClean="0"/>
              <a:t>and is working for all the other women in the country: ‘</a:t>
            </a:r>
            <a:r>
              <a:rPr lang="en-US" sz="2200" dirty="0">
                <a:solidFill>
                  <a:srgbClr val="00B0F0"/>
                </a:solidFill>
              </a:rPr>
              <a:t>to deliver the girls and mothers from the awful fate that </a:t>
            </a:r>
            <a:r>
              <a:rPr lang="en-US" sz="2200" dirty="0" smtClean="0">
                <a:solidFill>
                  <a:srgbClr val="00B0F0"/>
                </a:solidFill>
              </a:rPr>
              <a:t>hangs over </a:t>
            </a:r>
            <a:r>
              <a:rPr lang="en-US" sz="2200" dirty="0">
                <a:solidFill>
                  <a:srgbClr val="00B0F0"/>
                </a:solidFill>
              </a:rPr>
              <a:t>them</a:t>
            </a:r>
            <a:r>
              <a:rPr lang="en-US" sz="2200" dirty="0" smtClean="0">
                <a:solidFill>
                  <a:srgbClr val="00B0F0"/>
                </a:solidFill>
              </a:rPr>
              <a:t>.</a:t>
            </a:r>
            <a:r>
              <a:rPr lang="en-US" sz="2200" dirty="0" smtClean="0"/>
              <a:t>’ [lines 41-42] which shows she is </a:t>
            </a:r>
            <a:r>
              <a:rPr lang="en-US" sz="2200" b="1" dirty="0" smtClean="0"/>
              <a:t>selfless</a:t>
            </a:r>
          </a:p>
          <a:p>
            <a:r>
              <a:rPr lang="en-US" sz="2200" dirty="0" smtClean="0"/>
              <a:t>We know that she is </a:t>
            </a:r>
            <a:r>
              <a:rPr lang="en-US" sz="2200" b="1" dirty="0" smtClean="0"/>
              <a:t>clever</a:t>
            </a:r>
            <a:r>
              <a:rPr lang="en-US" sz="2200" dirty="0" smtClean="0"/>
              <a:t> enough to </a:t>
            </a:r>
            <a:r>
              <a:rPr lang="en-US" sz="2200" b="1" dirty="0" smtClean="0"/>
              <a:t>manipulate</a:t>
            </a:r>
            <a:r>
              <a:rPr lang="en-US" sz="2200" dirty="0" smtClean="0"/>
              <a:t> her father who initially refuses her demand  - </a:t>
            </a:r>
            <a:r>
              <a:rPr lang="en-US" sz="2200" dirty="0" smtClean="0">
                <a:solidFill>
                  <a:srgbClr val="00B0F0"/>
                </a:solidFill>
              </a:rPr>
              <a:t>‘I shall never consent!’ </a:t>
            </a:r>
            <a:r>
              <a:rPr lang="en-US" sz="2200" dirty="0" smtClean="0"/>
              <a:t>he says on line 54 – but within a very few lines (which is a technique to keep the reader interested – he capitulates: </a:t>
            </a:r>
            <a:r>
              <a:rPr lang="en-US" sz="2200" dirty="0" smtClean="0">
                <a:solidFill>
                  <a:srgbClr val="00B0F0"/>
                </a:solidFill>
              </a:rPr>
              <a:t>‘and </a:t>
            </a:r>
            <a:r>
              <a:rPr lang="en-US" sz="2200" dirty="0">
                <a:solidFill>
                  <a:srgbClr val="00B0F0"/>
                </a:solidFill>
              </a:rPr>
              <a:t>at length, in</a:t>
            </a:r>
          </a:p>
          <a:p>
            <a:pPr marL="118872" indent="0">
              <a:buNone/>
            </a:pPr>
            <a:r>
              <a:rPr lang="en-US" sz="2200" dirty="0">
                <a:solidFill>
                  <a:srgbClr val="00B0F0"/>
                </a:solidFill>
              </a:rPr>
              <a:t> </a:t>
            </a:r>
            <a:r>
              <a:rPr lang="en-US" sz="2200" dirty="0" smtClean="0">
                <a:solidFill>
                  <a:srgbClr val="00B0F0"/>
                </a:solidFill>
              </a:rPr>
              <a:t>      despair</a:t>
            </a:r>
            <a:r>
              <a:rPr lang="en-US" sz="2200" dirty="0">
                <a:solidFill>
                  <a:srgbClr val="00B0F0"/>
                </a:solidFill>
              </a:rPr>
              <a:t>, the grand-</a:t>
            </a:r>
            <a:r>
              <a:rPr lang="en-US" sz="2200" dirty="0" err="1">
                <a:solidFill>
                  <a:srgbClr val="00B0F0"/>
                </a:solidFill>
              </a:rPr>
              <a:t>vizir</a:t>
            </a:r>
            <a:r>
              <a:rPr lang="en-US" sz="2200" dirty="0">
                <a:solidFill>
                  <a:srgbClr val="00B0F0"/>
                </a:solidFill>
              </a:rPr>
              <a:t> was obliged to give </a:t>
            </a:r>
            <a:r>
              <a:rPr lang="en-US" sz="2200" dirty="0" smtClean="0">
                <a:solidFill>
                  <a:srgbClr val="00B0F0"/>
                </a:solidFill>
              </a:rPr>
              <a:t>way’ </a:t>
            </a:r>
            <a:r>
              <a:rPr lang="en-US" sz="2200" dirty="0" smtClean="0"/>
              <a:t>[line 62] . This demonstrates         </a:t>
            </a:r>
          </a:p>
          <a:p>
            <a:pPr marL="118872" indent="0">
              <a:buNone/>
            </a:pPr>
            <a:r>
              <a:rPr lang="en-US" sz="2200" dirty="0"/>
              <a:t> </a:t>
            </a:r>
            <a:r>
              <a:rPr lang="en-US" sz="2200" dirty="0" smtClean="0"/>
              <a:t>      Scheherazade’s </a:t>
            </a:r>
            <a:r>
              <a:rPr lang="en-US" sz="2200" b="1" dirty="0" err="1" smtClean="0"/>
              <a:t>obstinance</a:t>
            </a:r>
            <a:r>
              <a:rPr lang="en-US" sz="2200" dirty="0" smtClean="0"/>
              <a:t>.</a:t>
            </a:r>
          </a:p>
          <a:p>
            <a:r>
              <a:rPr lang="en-US" sz="2200" dirty="0" smtClean="0"/>
              <a:t>Scheherazade is </a:t>
            </a:r>
            <a:r>
              <a:rPr lang="en-US" sz="2200" b="1" dirty="0" smtClean="0"/>
              <a:t>mysterious</a:t>
            </a:r>
            <a:r>
              <a:rPr lang="en-US" sz="2200" dirty="0" smtClean="0"/>
              <a:t> and </a:t>
            </a:r>
            <a:r>
              <a:rPr lang="en-US" sz="2200" b="1" dirty="0" smtClean="0"/>
              <a:t>cool headed </a:t>
            </a:r>
            <a:r>
              <a:rPr lang="en-US" sz="2200" dirty="0" smtClean="0"/>
              <a:t>– when the vizier tells her she received the news </a:t>
            </a:r>
            <a:r>
              <a:rPr lang="en-US" sz="2200" dirty="0" smtClean="0">
                <a:solidFill>
                  <a:srgbClr val="00B0F0"/>
                </a:solidFill>
              </a:rPr>
              <a:t>‘as if it </a:t>
            </a:r>
            <a:r>
              <a:rPr lang="en-US" sz="2200" dirty="0">
                <a:solidFill>
                  <a:srgbClr val="00B0F0"/>
                </a:solidFill>
              </a:rPr>
              <a:t>as if it had been </a:t>
            </a:r>
            <a:r>
              <a:rPr lang="en-US" sz="2200" dirty="0" smtClean="0">
                <a:solidFill>
                  <a:srgbClr val="00B0F0"/>
                </a:solidFill>
              </a:rPr>
              <a:t>the most </a:t>
            </a:r>
            <a:r>
              <a:rPr lang="en-US" sz="2200" dirty="0">
                <a:solidFill>
                  <a:srgbClr val="00B0F0"/>
                </a:solidFill>
              </a:rPr>
              <a:t>pleasant thing in the </a:t>
            </a:r>
            <a:r>
              <a:rPr lang="en-US" sz="2200" dirty="0" smtClean="0">
                <a:solidFill>
                  <a:srgbClr val="00B0F0"/>
                </a:solidFill>
              </a:rPr>
              <a:t>world</a:t>
            </a:r>
            <a:r>
              <a:rPr lang="en-US" sz="2200" dirty="0" smtClean="0"/>
              <a:t>’.  </a:t>
            </a:r>
            <a:endParaRPr lang="ar-KW" sz="2200" dirty="0"/>
          </a:p>
        </p:txBody>
      </p:sp>
    </p:spTree>
    <p:extLst>
      <p:ext uri="{BB962C8B-B14F-4D97-AF65-F5344CB8AC3E}">
        <p14:creationId xmlns:p14="http://schemas.microsoft.com/office/powerpoint/2010/main" val="1761083049"/>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Schahriar</a:t>
            </a:r>
            <a:endParaRPr lang="ar-KW" dirty="0"/>
          </a:p>
        </p:txBody>
      </p:sp>
      <p:sp>
        <p:nvSpPr>
          <p:cNvPr id="3" name="Content Placeholder 2"/>
          <p:cNvSpPr>
            <a:spLocks noGrp="1"/>
          </p:cNvSpPr>
          <p:nvPr>
            <p:ph idx="1"/>
          </p:nvPr>
        </p:nvSpPr>
        <p:spPr>
          <a:xfrm>
            <a:off x="457200" y="1775191"/>
            <a:ext cx="8401080" cy="4868519"/>
          </a:xfrm>
        </p:spPr>
        <p:txBody>
          <a:bodyPr>
            <a:normAutofit fontScale="77500" lnSpcReduction="20000"/>
          </a:bodyPr>
          <a:lstStyle/>
          <a:p>
            <a:pPr algn="l" rtl="0"/>
            <a:r>
              <a:rPr lang="en-US" dirty="0" smtClean="0"/>
              <a:t>A kind, generous, loving man who cannot handle betrayal and turns him into a violent psychopath whose killing sounds religious in tone: see the fourth paragraph.</a:t>
            </a:r>
          </a:p>
          <a:p>
            <a:pPr algn="l" rtl="0"/>
            <a:r>
              <a:rPr lang="en-US" dirty="0" smtClean="0"/>
              <a:t>A </a:t>
            </a:r>
            <a:r>
              <a:rPr lang="en-US" b="1" dirty="0" smtClean="0"/>
              <a:t>kind</a:t>
            </a:r>
            <a:r>
              <a:rPr lang="en-US" dirty="0" smtClean="0"/>
              <a:t> man by nature at first: ‘</a:t>
            </a:r>
            <a:r>
              <a:rPr lang="en-US" dirty="0" smtClean="0">
                <a:solidFill>
                  <a:srgbClr val="00B0F0"/>
                </a:solidFill>
              </a:rPr>
              <a:t>It was a real grief…that the laws of the empire forbade him to share his dominions with his brother</a:t>
            </a:r>
            <a:r>
              <a:rPr lang="en-US" dirty="0" smtClean="0"/>
              <a:t>’. [lines 8/9] This relationship mirrors </a:t>
            </a:r>
            <a:r>
              <a:rPr lang="en-US" dirty="0" err="1" smtClean="0"/>
              <a:t>Schehrazade’s</a:t>
            </a:r>
            <a:r>
              <a:rPr lang="en-US" dirty="0" smtClean="0"/>
              <a:t> relationship with </a:t>
            </a:r>
            <a:r>
              <a:rPr lang="en-US" dirty="0" err="1" smtClean="0"/>
              <a:t>Dinarzade</a:t>
            </a:r>
            <a:r>
              <a:rPr lang="en-US" dirty="0"/>
              <a:t> </a:t>
            </a:r>
            <a:r>
              <a:rPr lang="en-US" dirty="0" smtClean="0"/>
              <a:t>and this is </a:t>
            </a:r>
            <a:r>
              <a:rPr lang="en-US" dirty="0" err="1" smtClean="0"/>
              <a:t>expolited</a:t>
            </a:r>
            <a:r>
              <a:rPr lang="en-US" dirty="0" smtClean="0"/>
              <a:t> later.</a:t>
            </a:r>
          </a:p>
          <a:p>
            <a:pPr algn="l" rtl="0"/>
            <a:r>
              <a:rPr lang="en-US" dirty="0" smtClean="0"/>
              <a:t> He is prepared to break the ancient laws: He  ‘</a:t>
            </a:r>
            <a:r>
              <a:rPr lang="en-US" dirty="0" smtClean="0">
                <a:solidFill>
                  <a:srgbClr val="00B0F0"/>
                </a:solidFill>
              </a:rPr>
              <a:t>made his brother king</a:t>
            </a:r>
            <a:r>
              <a:rPr lang="en-US" dirty="0" smtClean="0"/>
              <a:t>’. [line 11]</a:t>
            </a:r>
          </a:p>
          <a:p>
            <a:r>
              <a:rPr lang="en-US" dirty="0" smtClean="0"/>
              <a:t>His wife’s betrayal leaves him to become the tyrant that he is and he becomes a murderer: ‘</a:t>
            </a:r>
            <a:r>
              <a:rPr lang="en-US" dirty="0">
                <a:solidFill>
                  <a:srgbClr val="00B0F0"/>
                </a:solidFill>
              </a:rPr>
              <a:t>he </a:t>
            </a:r>
            <a:r>
              <a:rPr lang="en-US" dirty="0" smtClean="0">
                <a:solidFill>
                  <a:srgbClr val="00B0F0"/>
                </a:solidFill>
              </a:rPr>
              <a:t>felt himself </a:t>
            </a:r>
            <a:r>
              <a:rPr lang="en-US" dirty="0">
                <a:solidFill>
                  <a:srgbClr val="00B0F0"/>
                </a:solidFill>
              </a:rPr>
              <a:t>obliged to carry out the law of the land, and order the grand-</a:t>
            </a:r>
            <a:r>
              <a:rPr lang="en-US" dirty="0" err="1">
                <a:solidFill>
                  <a:srgbClr val="00B0F0"/>
                </a:solidFill>
              </a:rPr>
              <a:t>vizir</a:t>
            </a:r>
            <a:r>
              <a:rPr lang="en-US" dirty="0">
                <a:solidFill>
                  <a:srgbClr val="00B0F0"/>
                </a:solidFill>
              </a:rPr>
              <a:t> to put </a:t>
            </a:r>
            <a:r>
              <a:rPr lang="en-US" dirty="0" smtClean="0">
                <a:solidFill>
                  <a:srgbClr val="00B0F0"/>
                </a:solidFill>
              </a:rPr>
              <a:t>her to death</a:t>
            </a:r>
            <a:r>
              <a:rPr lang="en-US" dirty="0" smtClean="0"/>
              <a:t>’. [17/18]</a:t>
            </a:r>
            <a:endParaRPr lang="ar-KW" dirty="0" smtClean="0"/>
          </a:p>
          <a:p>
            <a:pPr algn="l" rtl="0"/>
            <a:endParaRPr lang="ar-KW" dirty="0"/>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Schahriar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betrayal nearly drove him crazy: ‘</a:t>
            </a:r>
            <a:r>
              <a:rPr lang="en-US" dirty="0">
                <a:solidFill>
                  <a:srgbClr val="00B0F0"/>
                </a:solidFill>
              </a:rPr>
              <a:t>The blow was so heavy that his mind almost gave </a:t>
            </a:r>
            <a:r>
              <a:rPr lang="en-US" dirty="0" smtClean="0">
                <a:solidFill>
                  <a:srgbClr val="00B0F0"/>
                </a:solidFill>
              </a:rPr>
              <a:t>way</a:t>
            </a:r>
            <a:r>
              <a:rPr lang="en-US" dirty="0" smtClean="0"/>
              <a:t>’ [line 18]</a:t>
            </a:r>
          </a:p>
          <a:p>
            <a:r>
              <a:rPr lang="en-US" dirty="0" smtClean="0">
                <a:solidFill>
                  <a:srgbClr val="00B0F0"/>
                </a:solidFill>
              </a:rPr>
              <a:t>“</a:t>
            </a:r>
            <a:r>
              <a:rPr lang="en-US" dirty="0">
                <a:solidFill>
                  <a:srgbClr val="00B0F0"/>
                </a:solidFill>
              </a:rPr>
              <a:t>So every evening he married a fresh wife and had her strangled the following morning”</a:t>
            </a:r>
            <a:r>
              <a:rPr lang="en-US" dirty="0"/>
              <a:t> the use of the word </a:t>
            </a:r>
            <a:r>
              <a:rPr lang="en-US" dirty="0">
                <a:solidFill>
                  <a:srgbClr val="00B0F0"/>
                </a:solidFill>
              </a:rPr>
              <a:t>“fresh” </a:t>
            </a:r>
            <a:r>
              <a:rPr lang="en-US" dirty="0"/>
              <a:t>makes </a:t>
            </a:r>
            <a:r>
              <a:rPr lang="en-US" dirty="0" err="1"/>
              <a:t>Schahriar</a:t>
            </a:r>
            <a:r>
              <a:rPr lang="en-US" dirty="0"/>
              <a:t> sound like a </a:t>
            </a:r>
            <a:r>
              <a:rPr lang="en-US" b="1" dirty="0"/>
              <a:t>hunter</a:t>
            </a:r>
            <a:r>
              <a:rPr lang="en-US" dirty="0"/>
              <a:t>, preying on his subjects</a:t>
            </a:r>
            <a:r>
              <a:rPr lang="en-US" dirty="0" smtClean="0"/>
              <a:t>. Any other interpretations for the word ‘fresh’?</a:t>
            </a:r>
            <a:endParaRPr lang="en-US" dirty="0"/>
          </a:p>
          <a:p>
            <a:r>
              <a:rPr lang="en-US" dirty="0"/>
              <a:t>This idea is reinforced when he asks the grand-</a:t>
            </a:r>
            <a:r>
              <a:rPr lang="en-US" dirty="0" err="1"/>
              <a:t>vizir</a:t>
            </a:r>
            <a:r>
              <a:rPr lang="en-US" dirty="0"/>
              <a:t> if he would </a:t>
            </a:r>
            <a:r>
              <a:rPr lang="en-US" dirty="0">
                <a:solidFill>
                  <a:srgbClr val="00B0F0"/>
                </a:solidFill>
              </a:rPr>
              <a:t>“sacrifice” </a:t>
            </a:r>
            <a:r>
              <a:rPr lang="en-US" dirty="0"/>
              <a:t>his own daughter</a:t>
            </a:r>
            <a:r>
              <a:rPr lang="en-US" dirty="0" smtClean="0"/>
              <a:t>. ‘Sacrifice’ makes the reader think of religious imagery, as if </a:t>
            </a:r>
            <a:r>
              <a:rPr lang="en-US" dirty="0" err="1" smtClean="0"/>
              <a:t>Schahriar</a:t>
            </a:r>
            <a:r>
              <a:rPr lang="en-US" dirty="0" smtClean="0"/>
              <a:t> is some sort of ‘god’.</a:t>
            </a:r>
            <a:endParaRPr lang="en-US" dirty="0"/>
          </a:p>
          <a:p>
            <a:r>
              <a:rPr lang="en-US" dirty="0"/>
              <a:t>The reader is presented with a </a:t>
            </a:r>
            <a:r>
              <a:rPr lang="en-US" b="1" dirty="0"/>
              <a:t>horrific</a:t>
            </a:r>
            <a:r>
              <a:rPr lang="en-US" dirty="0"/>
              <a:t> image of </a:t>
            </a:r>
            <a:r>
              <a:rPr lang="en-US" dirty="0" err="1"/>
              <a:t>Schahriar</a:t>
            </a:r>
            <a:r>
              <a:rPr lang="en-US" dirty="0"/>
              <a:t>. </a:t>
            </a:r>
            <a:endParaRPr lang="en-US" dirty="0">
              <a:solidFill>
                <a:schemeClr val="accent2">
                  <a:lumMod val="40000"/>
                  <a:lumOff val="60000"/>
                </a:schemeClr>
              </a:solidFill>
            </a:endParaRPr>
          </a:p>
          <a:p>
            <a:endParaRPr lang="en-US" dirty="0"/>
          </a:p>
        </p:txBody>
      </p:sp>
    </p:spTree>
    <p:extLst>
      <p:ext uri="{BB962C8B-B14F-4D97-AF65-F5344CB8AC3E}">
        <p14:creationId xmlns:p14="http://schemas.microsoft.com/office/powerpoint/2010/main" val="3821569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Dinarzade</a:t>
            </a:r>
            <a:endParaRPr lang="en-US" dirty="0"/>
          </a:p>
        </p:txBody>
      </p:sp>
      <p:sp>
        <p:nvSpPr>
          <p:cNvPr id="3" name="Content Placeholder 2"/>
          <p:cNvSpPr>
            <a:spLocks noGrp="1"/>
          </p:cNvSpPr>
          <p:nvPr>
            <p:ph idx="1"/>
          </p:nvPr>
        </p:nvSpPr>
        <p:spPr/>
        <p:txBody>
          <a:bodyPr/>
          <a:lstStyle/>
          <a:p>
            <a:r>
              <a:rPr lang="en-US" dirty="0" err="1" smtClean="0"/>
              <a:t>Dinarzade</a:t>
            </a:r>
            <a:r>
              <a:rPr lang="en-US" dirty="0" smtClean="0"/>
              <a:t> is only useful as a narrative tool: she is ordinary, nothing worth talking about but Scheherazade needs her in the story to ask her to tell a story. She wants to help her sister fully.</a:t>
            </a:r>
            <a:endParaRPr lang="en-US" dirty="0"/>
          </a:p>
        </p:txBody>
      </p:sp>
    </p:spTree>
    <p:extLst>
      <p:ext uri="{BB962C8B-B14F-4D97-AF65-F5344CB8AC3E}">
        <p14:creationId xmlns:p14="http://schemas.microsoft.com/office/powerpoint/2010/main" val="1594741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Relationships</a:t>
            </a:r>
            <a:endParaRPr lang="ar-KW" dirty="0"/>
          </a:p>
        </p:txBody>
      </p:sp>
      <p:sp>
        <p:nvSpPr>
          <p:cNvPr id="3" name="Content Placeholder 2"/>
          <p:cNvSpPr>
            <a:spLocks noGrp="1"/>
          </p:cNvSpPr>
          <p:nvPr>
            <p:ph idx="1"/>
          </p:nvPr>
        </p:nvSpPr>
        <p:spPr/>
        <p:txBody>
          <a:bodyPr/>
          <a:lstStyle/>
          <a:p>
            <a:pPr algn="l" rtl="0"/>
            <a:r>
              <a:rPr lang="en-US" dirty="0" smtClean="0"/>
              <a:t>The main theme implemented in this extract is human relationships; the bonds between husband and wife, subject and ruler and between father and daughter.</a:t>
            </a:r>
            <a:endParaRPr lang="en-US" dirty="0" smtClean="0">
              <a:solidFill>
                <a:schemeClr val="accent2">
                  <a:lumMod val="40000"/>
                  <a:lumOff val="60000"/>
                </a:schemeClr>
              </a:solidFill>
            </a:endParaRPr>
          </a:p>
          <a:p>
            <a:pPr algn="l" rtl="0"/>
            <a:endParaRPr lang="en-US" dirty="0" smtClean="0">
              <a:solidFill>
                <a:schemeClr val="accent2">
                  <a:lumMod val="40000"/>
                  <a:lumOff val="60000"/>
                </a:schemeClr>
              </a:solidFill>
            </a:endParaRPr>
          </a:p>
        </p:txBody>
      </p:sp>
      <p:pic>
        <p:nvPicPr>
          <p:cNvPr id="4" name="Picture 3" descr="imagesCA40M08L.jpg"/>
          <p:cNvPicPr>
            <a:picLocks noChangeAspect="1"/>
          </p:cNvPicPr>
          <p:nvPr/>
        </p:nvPicPr>
        <p:blipFill>
          <a:blip r:embed="rId2" cstate="print"/>
          <a:stretch>
            <a:fillRect/>
          </a:stretch>
        </p:blipFill>
        <p:spPr>
          <a:xfrm rot="731865">
            <a:off x="6035510" y="4316833"/>
            <a:ext cx="2466975" cy="1847850"/>
          </a:xfrm>
          <a:prstGeom prst="rect">
            <a:avLst/>
          </a:prstGeom>
        </p:spPr>
      </p:pic>
      <p:pic>
        <p:nvPicPr>
          <p:cNvPr id="5" name="Picture 4" descr="imagesCAXEE3H0.jpg"/>
          <p:cNvPicPr>
            <a:picLocks noChangeAspect="1"/>
          </p:cNvPicPr>
          <p:nvPr/>
        </p:nvPicPr>
        <p:blipFill>
          <a:blip r:embed="rId3" cstate="print"/>
          <a:stretch>
            <a:fillRect/>
          </a:stretch>
        </p:blipFill>
        <p:spPr>
          <a:xfrm rot="21029826">
            <a:off x="620449" y="4247861"/>
            <a:ext cx="2238375" cy="2038350"/>
          </a:xfrm>
          <a:prstGeom prst="rect">
            <a:avLst/>
          </a:prstGeom>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rtl="0"/>
            <a:r>
              <a:rPr lang="en-US" sz="3800" dirty="0" smtClean="0"/>
              <a:t>Scheherazade and the Grand-</a:t>
            </a:r>
            <a:r>
              <a:rPr lang="en-US" sz="3800" dirty="0" err="1" smtClean="0"/>
              <a:t>Vizir</a:t>
            </a:r>
            <a:endParaRPr lang="ar-KW" sz="3800" dirty="0"/>
          </a:p>
        </p:txBody>
      </p:sp>
      <p:sp>
        <p:nvSpPr>
          <p:cNvPr id="3" name="Content Placeholder 2"/>
          <p:cNvSpPr>
            <a:spLocks noGrp="1"/>
          </p:cNvSpPr>
          <p:nvPr>
            <p:ph idx="1"/>
          </p:nvPr>
        </p:nvSpPr>
        <p:spPr/>
        <p:txBody>
          <a:bodyPr>
            <a:noAutofit/>
          </a:bodyPr>
          <a:lstStyle/>
          <a:p>
            <a:pPr algn="l" rtl="0"/>
            <a:r>
              <a:rPr lang="en-US" sz="3000" dirty="0" smtClean="0">
                <a:solidFill>
                  <a:srgbClr val="00B0F0"/>
                </a:solidFill>
              </a:rPr>
              <a:t>“who was his delight and pride” - </a:t>
            </a:r>
            <a:r>
              <a:rPr lang="en-US" sz="3000" dirty="0" smtClean="0"/>
              <a:t>he loves her</a:t>
            </a:r>
            <a:endParaRPr lang="en-US" sz="3000" dirty="0" smtClean="0">
              <a:solidFill>
                <a:srgbClr val="00B0F0"/>
              </a:solidFill>
            </a:endParaRPr>
          </a:p>
          <a:p>
            <a:pPr algn="l" rtl="0"/>
            <a:r>
              <a:rPr lang="en-US" sz="3000" dirty="0" smtClean="0">
                <a:solidFill>
                  <a:srgbClr val="00B0F0"/>
                </a:solidFill>
              </a:rPr>
              <a:t>“I can refuse you nothing” [39]</a:t>
            </a:r>
          </a:p>
          <a:p>
            <a:pPr algn="l" rtl="0"/>
            <a:r>
              <a:rPr lang="en-US" sz="3000" dirty="0" smtClean="0"/>
              <a:t>These are all signs of the father’s love for his daughter; the phrases show that she meant everything to him and that he would do anything for her.</a:t>
            </a:r>
          </a:p>
          <a:p>
            <a:pPr algn="l" rtl="0"/>
            <a:r>
              <a:rPr lang="en-US" sz="3000" dirty="0" smtClean="0">
                <a:solidFill>
                  <a:srgbClr val="00B0F0"/>
                </a:solidFill>
              </a:rPr>
              <a:t>“all the affection you bear me,” </a:t>
            </a:r>
            <a:r>
              <a:rPr lang="en-US" sz="3000" dirty="0" smtClean="0"/>
              <a:t>Scheherazade knows how much her father values her, and as such she is confidently able to manipulate this love for her own benefit.</a:t>
            </a:r>
            <a:endParaRPr lang="ar-KW" sz="3000" dirty="0"/>
          </a:p>
        </p:txBody>
      </p:sp>
    </p:spTree>
  </p:cSld>
  <p:clrMapOvr>
    <a:masterClrMapping/>
  </p:clrMapOvr>
  <p:transition xmlns:p14="http://schemas.microsoft.com/office/powerpoint/2010/main">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dirty="0" smtClean="0"/>
              <a:t>Schahriar and the Grand-</a:t>
            </a:r>
            <a:r>
              <a:rPr lang="en-US" dirty="0" err="1" smtClean="0"/>
              <a:t>Vizir</a:t>
            </a:r>
            <a:endParaRPr lang="ar-KW" dirty="0"/>
          </a:p>
        </p:txBody>
      </p:sp>
      <p:sp>
        <p:nvSpPr>
          <p:cNvPr id="3" name="Content Placeholder 2"/>
          <p:cNvSpPr>
            <a:spLocks noGrp="1"/>
          </p:cNvSpPr>
          <p:nvPr>
            <p:ph idx="1"/>
          </p:nvPr>
        </p:nvSpPr>
        <p:spPr/>
        <p:txBody>
          <a:bodyPr>
            <a:normAutofit fontScale="92500" lnSpcReduction="20000"/>
          </a:bodyPr>
          <a:lstStyle/>
          <a:p>
            <a:pPr algn="l" rtl="0"/>
            <a:r>
              <a:rPr lang="en-US" dirty="0" smtClean="0"/>
              <a:t>The King’s actions </a:t>
            </a:r>
            <a:r>
              <a:rPr lang="en-US" dirty="0" smtClean="0">
                <a:solidFill>
                  <a:srgbClr val="00B0F0"/>
                </a:solidFill>
              </a:rPr>
              <a:t>“caused the greatest horror in the town,”</a:t>
            </a:r>
            <a:r>
              <a:rPr lang="en-US" dirty="0" smtClean="0"/>
              <a:t> but it was the grand-</a:t>
            </a:r>
            <a:r>
              <a:rPr lang="en-US" dirty="0" err="1" smtClean="0"/>
              <a:t>vizir</a:t>
            </a:r>
            <a:r>
              <a:rPr lang="en-US" dirty="0" smtClean="0"/>
              <a:t> who carried the </a:t>
            </a:r>
            <a:r>
              <a:rPr lang="en-US" dirty="0" smtClean="0">
                <a:solidFill>
                  <a:srgbClr val="00B0F0"/>
                </a:solidFill>
              </a:rPr>
              <a:t>“task with reluctance” [line 23] but ‘there was no escape’ </a:t>
            </a:r>
            <a:r>
              <a:rPr lang="en-US" dirty="0" smtClean="0"/>
              <a:t>suggesting to the reader that there was no choice. He did not condone the killings but his loyalty lied with Schahriar.</a:t>
            </a:r>
          </a:p>
          <a:p>
            <a:pPr algn="l" rtl="0"/>
            <a:r>
              <a:rPr lang="en-US" dirty="0" smtClean="0"/>
              <a:t>Schahriar also illustrates affection towards his subject when he hesitated upon hearing who his next bride was going to be,</a:t>
            </a:r>
            <a:r>
              <a:rPr lang="en-US" dirty="0" smtClean="0">
                <a:solidFill>
                  <a:srgbClr val="00B0F0"/>
                </a:solidFill>
              </a:rPr>
              <a:t> “he received the new with the greatest astonishment.’ [line 64] – </a:t>
            </a:r>
            <a:r>
              <a:rPr lang="en-US" dirty="0" smtClean="0"/>
              <a:t>the King only does things that need superlatives to describe them! </a:t>
            </a:r>
            <a:endParaRPr lang="ar-KW"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Schahriar and the sultana </a:t>
            </a:r>
            <a:endParaRPr lang="ar-KW" dirty="0"/>
          </a:p>
        </p:txBody>
      </p:sp>
      <p:sp>
        <p:nvSpPr>
          <p:cNvPr id="3" name="Content Placeholder 2"/>
          <p:cNvSpPr>
            <a:spLocks noGrp="1"/>
          </p:cNvSpPr>
          <p:nvPr>
            <p:ph idx="1"/>
          </p:nvPr>
        </p:nvSpPr>
        <p:spPr>
          <a:xfrm>
            <a:off x="395536" y="2060848"/>
            <a:ext cx="7467600" cy="4525963"/>
          </a:xfrm>
        </p:spPr>
        <p:txBody>
          <a:bodyPr/>
          <a:lstStyle/>
          <a:p>
            <a:pPr algn="l" rtl="0"/>
            <a:r>
              <a:rPr lang="en-US" dirty="0" smtClean="0">
                <a:solidFill>
                  <a:srgbClr val="00B0F0"/>
                </a:solidFill>
              </a:rPr>
              <a:t>“a wife whom he loved more than all the world,” </a:t>
            </a:r>
            <a:r>
              <a:rPr lang="en-US" dirty="0" smtClean="0"/>
              <a:t>the love between them brings out the admirable qualities in Schahriar which is why he had to</a:t>
            </a:r>
            <a:r>
              <a:rPr lang="en-US" dirty="0" smtClean="0">
                <a:solidFill>
                  <a:srgbClr val="00B0F0"/>
                </a:solidFill>
              </a:rPr>
              <a:t> “carry out the law of the land”</a:t>
            </a:r>
            <a:r>
              <a:rPr lang="en-US" dirty="0" smtClean="0"/>
              <a:t> to diminish the love between them.</a:t>
            </a:r>
            <a:endParaRPr lang="ar-KW" dirty="0"/>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Siblings</a:t>
            </a:r>
            <a:endParaRPr lang="ar-KW" dirty="0"/>
          </a:p>
        </p:txBody>
      </p:sp>
      <p:sp>
        <p:nvSpPr>
          <p:cNvPr id="3" name="Content Placeholder 2"/>
          <p:cNvSpPr>
            <a:spLocks noGrp="1"/>
          </p:cNvSpPr>
          <p:nvPr>
            <p:ph idx="1"/>
          </p:nvPr>
        </p:nvSpPr>
        <p:spPr>
          <a:xfrm>
            <a:off x="457200" y="1775191"/>
            <a:ext cx="8229600" cy="4966177"/>
          </a:xfrm>
        </p:spPr>
        <p:txBody>
          <a:bodyPr>
            <a:noAutofit/>
          </a:bodyPr>
          <a:lstStyle/>
          <a:p>
            <a:pPr algn="l" rtl="0"/>
            <a:r>
              <a:rPr lang="en-US" sz="2400" dirty="0" smtClean="0"/>
              <a:t>Both Scheherazade and Schahriar have siblings whom they were fond of. </a:t>
            </a:r>
          </a:p>
          <a:p>
            <a:pPr algn="l" rtl="0"/>
            <a:r>
              <a:rPr lang="en-US" sz="2400" dirty="0" smtClean="0"/>
              <a:t>Schahriar and his brother, </a:t>
            </a:r>
            <a:r>
              <a:rPr lang="en-US" sz="2400" dirty="0" err="1" smtClean="0"/>
              <a:t>Schahzeman</a:t>
            </a:r>
            <a:r>
              <a:rPr lang="en-US" sz="2400" dirty="0" smtClean="0"/>
              <a:t> </a:t>
            </a:r>
            <a:r>
              <a:rPr lang="en-US" sz="2400" dirty="0" smtClean="0">
                <a:solidFill>
                  <a:srgbClr val="00B0F0"/>
                </a:solidFill>
              </a:rPr>
              <a:t>“loved each other tenderly” [7] </a:t>
            </a:r>
            <a:r>
              <a:rPr lang="en-US" sz="2400" dirty="0" smtClean="0"/>
              <a:t>to the extent that the eldest was willing to share his empire with his brother. Depicting not only brotherly affection but also a compassionate side of Schahriar.</a:t>
            </a:r>
          </a:p>
          <a:p>
            <a:r>
              <a:rPr lang="en-US" sz="2400" dirty="0" smtClean="0"/>
              <a:t>As for </a:t>
            </a:r>
            <a:r>
              <a:rPr lang="en-US" sz="2400" dirty="0" err="1" smtClean="0"/>
              <a:t>Dinazarde</a:t>
            </a:r>
            <a:r>
              <a:rPr lang="en-US" sz="2400" dirty="0" smtClean="0"/>
              <a:t> who </a:t>
            </a:r>
            <a:r>
              <a:rPr lang="en-US" sz="2400" dirty="0" smtClean="0">
                <a:solidFill>
                  <a:srgbClr val="00B0F0"/>
                </a:solidFill>
              </a:rPr>
              <a:t>“had no particular gifts to distinguish her from other girls,” </a:t>
            </a:r>
            <a:r>
              <a:rPr lang="en-US" sz="2400" dirty="0" smtClean="0"/>
              <a:t>Scheherazade saw so much potential and trust in her that she entrusted her with the most valuable thing – her life. Scheherazade also says ‘</a:t>
            </a:r>
            <a:r>
              <a:rPr lang="en-US" sz="2400" dirty="0" smtClean="0">
                <a:solidFill>
                  <a:srgbClr val="00B0F0"/>
                </a:solidFill>
              </a:rPr>
              <a:t>I have </a:t>
            </a:r>
            <a:r>
              <a:rPr lang="en-US" sz="2400" dirty="0">
                <a:solidFill>
                  <a:srgbClr val="00B0F0"/>
                </a:solidFill>
              </a:rPr>
              <a:t>a sister who loves me as tenderly as I love </a:t>
            </a:r>
            <a:r>
              <a:rPr lang="en-US" sz="2400" dirty="0" smtClean="0">
                <a:solidFill>
                  <a:srgbClr val="00B0F0"/>
                </a:solidFill>
              </a:rPr>
              <a:t>her</a:t>
            </a:r>
            <a:r>
              <a:rPr lang="en-US" sz="2400" dirty="0" smtClean="0"/>
              <a:t>’ only a few lines from the end. [93] This mirrors the King’s love</a:t>
            </a:r>
            <a:endParaRPr lang="ar-KW" sz="2400" dirty="0"/>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Summary</a:t>
            </a:r>
            <a:endParaRPr lang="ar-KW" dirty="0"/>
          </a:p>
        </p:txBody>
      </p:sp>
      <p:sp>
        <p:nvSpPr>
          <p:cNvPr id="3" name="Content Placeholder 2"/>
          <p:cNvSpPr>
            <a:spLocks noGrp="1"/>
          </p:cNvSpPr>
          <p:nvPr>
            <p:ph idx="1"/>
          </p:nvPr>
        </p:nvSpPr>
        <p:spPr>
          <a:xfrm>
            <a:off x="142844" y="1643051"/>
            <a:ext cx="8786874" cy="5072098"/>
          </a:xfrm>
        </p:spPr>
        <p:txBody>
          <a:bodyPr>
            <a:noAutofit/>
          </a:bodyPr>
          <a:lstStyle/>
          <a:p>
            <a:pPr algn="l" rtl="0"/>
            <a:r>
              <a:rPr lang="en-GB" sz="2700" dirty="0" smtClean="0"/>
              <a:t>The frame story of The Arabian Nights describes the vindictive fury of King </a:t>
            </a:r>
            <a:r>
              <a:rPr lang="en-GB" sz="2700" dirty="0" err="1" smtClean="0"/>
              <a:t>Schahriar</a:t>
            </a:r>
            <a:r>
              <a:rPr lang="en-GB" sz="2700" dirty="0" smtClean="0"/>
              <a:t> who, upon executing his adulterous wife, vows to marry a different virgin every night, only to have her killed the following morning. Scheherazade, the daughter of the King's vizier, takes it upon herself to save the women of the kingdom from </a:t>
            </a:r>
            <a:r>
              <a:rPr lang="en-GB" sz="2700" dirty="0" err="1" smtClean="0"/>
              <a:t>Schahriar's</a:t>
            </a:r>
            <a:r>
              <a:rPr lang="en-GB" sz="2700" dirty="0" smtClean="0"/>
              <a:t> wrath, and offers herself as a bride to the King. </a:t>
            </a:r>
          </a:p>
          <a:p>
            <a:pPr algn="l" rtl="0"/>
            <a:r>
              <a:rPr lang="en-GB" sz="2700" dirty="0" smtClean="0"/>
              <a:t>This tale explores how women were seen and where they stood in a male-dominant society. Of these, Scheherazade stands out as she sets out with her cunning plan to sway the King from his tyrant ways.</a:t>
            </a:r>
            <a:endParaRPr lang="ar-KW" sz="2700" dirty="0"/>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The Plan</a:t>
            </a:r>
            <a:endParaRPr lang="ar-KW" dirty="0"/>
          </a:p>
        </p:txBody>
      </p:sp>
      <p:sp>
        <p:nvSpPr>
          <p:cNvPr id="3" name="Content Placeholder 2"/>
          <p:cNvSpPr>
            <a:spLocks noGrp="1"/>
          </p:cNvSpPr>
          <p:nvPr>
            <p:ph idx="1"/>
          </p:nvPr>
        </p:nvSpPr>
        <p:spPr/>
        <p:txBody>
          <a:bodyPr>
            <a:noAutofit/>
          </a:bodyPr>
          <a:lstStyle/>
          <a:p>
            <a:pPr algn="l" rtl="0"/>
            <a:r>
              <a:rPr lang="en-US" sz="1800" dirty="0" smtClean="0"/>
              <a:t>The plan consisted of Scheherazade outsmarting the powerful sultan. She was going to manipulate his violent and physical way of handling things through her cunning thoughts.</a:t>
            </a:r>
          </a:p>
          <a:p>
            <a:pPr algn="l" rtl="0"/>
            <a:r>
              <a:rPr lang="en-US" sz="1800" dirty="0" smtClean="0"/>
              <a:t>Upon laying eyes on her the Sultan was </a:t>
            </a:r>
            <a:r>
              <a:rPr lang="en-US" sz="1800" dirty="0" smtClean="0">
                <a:solidFill>
                  <a:srgbClr val="00B0F0"/>
                </a:solidFill>
              </a:rPr>
              <a:t>“amazed at her beauty” </a:t>
            </a:r>
            <a:r>
              <a:rPr lang="en-US" sz="1800" dirty="0" smtClean="0"/>
              <a:t>and </a:t>
            </a:r>
            <a:r>
              <a:rPr lang="en-US" sz="1800" dirty="0" smtClean="0">
                <a:solidFill>
                  <a:srgbClr val="00B0F0"/>
                </a:solidFill>
              </a:rPr>
              <a:t>“consented” </a:t>
            </a:r>
            <a:r>
              <a:rPr lang="en-US" sz="1800" dirty="0" smtClean="0"/>
              <a:t>her petition to have her sister with her, after seeing her eyes </a:t>
            </a:r>
            <a:r>
              <a:rPr lang="en-US" sz="1800" dirty="0" smtClean="0">
                <a:solidFill>
                  <a:srgbClr val="00B0F0"/>
                </a:solidFill>
              </a:rPr>
              <a:t>“full of tears,” </a:t>
            </a:r>
            <a:r>
              <a:rPr lang="en-US" sz="1800" dirty="0" smtClean="0"/>
              <a:t>it is obvious that Scheherazade was manipulating the Sultan using both beauty and intellect.</a:t>
            </a:r>
          </a:p>
          <a:p>
            <a:pPr algn="l" rtl="0"/>
            <a:r>
              <a:rPr lang="en-US" sz="1800" dirty="0" smtClean="0"/>
              <a:t>Scheherazade knows that she has to be submissive and so when her sister asks her the rehearsed questions, she turns to the Sultan to ask for his permission, which gives the reader insight to her intuitive personality – she is not ignorant about the environment that she is in.</a:t>
            </a:r>
          </a:p>
          <a:p>
            <a:pPr algn="l" rtl="0"/>
            <a:r>
              <a:rPr lang="en-US" sz="1800" dirty="0" smtClean="0"/>
              <a:t>The story ends with the short sentence, </a:t>
            </a:r>
            <a:r>
              <a:rPr lang="en-US" sz="1800" dirty="0" smtClean="0">
                <a:solidFill>
                  <a:srgbClr val="00B0F0"/>
                </a:solidFill>
              </a:rPr>
              <a:t>“So Scheherazade began.” </a:t>
            </a:r>
            <a:r>
              <a:rPr lang="en-US" sz="1800" dirty="0" smtClean="0"/>
              <a:t>Although it is the end of the extract, the reader feels at the same time that it is the beginning of a whole new chapter for the Sassanidae dynasty. The </a:t>
            </a:r>
            <a:r>
              <a:rPr lang="en-US" sz="1800" b="1" dirty="0" smtClean="0"/>
              <a:t>last [short] line intrigues the reader</a:t>
            </a:r>
            <a:r>
              <a:rPr lang="en-US" sz="1800" dirty="0" smtClean="0"/>
              <a:t>, leaving it at a point where we desire to know more – a trick Scheherazade will exploit for the next 3 years or so.</a:t>
            </a:r>
            <a:endParaRPr lang="ar-KW" sz="1800" dirty="0"/>
          </a:p>
        </p:txBody>
      </p:sp>
    </p:spTree>
  </p:cSld>
  <p:clrMapOvr>
    <a:masterClrMapping/>
  </p:clrMapOvr>
  <p:transition xmlns:p14="http://schemas.microsoft.com/office/powerpoint/2010/main">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Conclusion</a:t>
            </a:r>
            <a:endParaRPr lang="ar-KW" dirty="0"/>
          </a:p>
        </p:txBody>
      </p:sp>
      <p:sp>
        <p:nvSpPr>
          <p:cNvPr id="3" name="Content Placeholder 2"/>
          <p:cNvSpPr>
            <a:spLocks noGrp="1"/>
          </p:cNvSpPr>
          <p:nvPr>
            <p:ph idx="1"/>
          </p:nvPr>
        </p:nvSpPr>
        <p:spPr/>
        <p:txBody>
          <a:bodyPr/>
          <a:lstStyle/>
          <a:p>
            <a:pPr algn="l" rtl="0"/>
            <a:r>
              <a:rPr lang="en-US" dirty="0" smtClean="0"/>
              <a:t>The moral in this story has to be that of seeing something good in someone else because Scheherazade knew that there was good in the one who hated all women, and so she worked on making that side of him show. Illustrating to the reader the importance of seeing pass the externalities.</a:t>
            </a:r>
          </a:p>
          <a:p>
            <a:pPr algn="l" rtl="0"/>
            <a:endParaRPr lang="ar-KW"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Background</a:t>
            </a:r>
            <a:endParaRPr lang="ar-KW" dirty="0"/>
          </a:p>
        </p:txBody>
      </p:sp>
      <p:sp>
        <p:nvSpPr>
          <p:cNvPr id="3" name="Content Placeholder 2"/>
          <p:cNvSpPr>
            <a:spLocks noGrp="1"/>
          </p:cNvSpPr>
          <p:nvPr>
            <p:ph idx="1"/>
          </p:nvPr>
        </p:nvSpPr>
        <p:spPr>
          <a:xfrm>
            <a:off x="142844" y="1775191"/>
            <a:ext cx="8858312" cy="4868519"/>
          </a:xfrm>
        </p:spPr>
        <p:txBody>
          <a:bodyPr>
            <a:noAutofit/>
          </a:bodyPr>
          <a:lstStyle/>
          <a:p>
            <a:pPr algn="l" rtl="0"/>
            <a:r>
              <a:rPr lang="en-US" sz="2300" dirty="0" smtClean="0"/>
              <a:t>The Arabian Nights is a collection of Middle Eastern and South Asian stories and folk tales compiled in Arabic during the Islamic  Golden Age.</a:t>
            </a:r>
          </a:p>
          <a:p>
            <a:pPr algn="l" rtl="0"/>
            <a:r>
              <a:rPr lang="en-US" sz="2300" dirty="0" smtClean="0"/>
              <a:t>It was originally written in Arabic over a thousand years ago. King Schahriar and his brother is the initial frame story that sets the stage for the rest of the book.</a:t>
            </a:r>
          </a:p>
          <a:p>
            <a:pPr algn="l" rtl="0"/>
            <a:r>
              <a:rPr lang="en-GB" sz="2300" dirty="0" smtClean="0"/>
              <a:t> The stories in The Arabian Nights deal with many questions about human life and experience. They address universal concerns such as love, death, happiness and fate in a manner that transcends cultural boundaries. They also cover spiritual matters, exploring questions about how to live in a world that contains both good and evil, with these opposites represented by various characters, such as – in the case of King Schahriar and his Brother -  tyrannical and kind rulers.</a:t>
            </a:r>
            <a:endParaRPr lang="ar-KW" sz="2300" dirty="0"/>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Style</a:t>
            </a:r>
            <a:endParaRPr lang="ar-KW" dirty="0"/>
          </a:p>
        </p:txBody>
      </p:sp>
      <p:sp>
        <p:nvSpPr>
          <p:cNvPr id="4" name="Content Placeholder 2"/>
          <p:cNvSpPr>
            <a:spLocks noGrp="1"/>
          </p:cNvSpPr>
          <p:nvPr>
            <p:ph idx="1"/>
          </p:nvPr>
        </p:nvSpPr>
        <p:spPr/>
        <p:txBody>
          <a:bodyPr>
            <a:normAutofit/>
          </a:bodyPr>
          <a:lstStyle/>
          <a:p>
            <a:pPr algn="l" rtl="0"/>
            <a:r>
              <a:rPr lang="en-US" dirty="0" smtClean="0"/>
              <a:t>The opening paragraph describes a strong and diligent king and as such it builds up  the reader’s expectations. The subject of the paragraph, the King, is mentioned late, building up a vast, majestic picture of something old, mystical, mysterious and magnificent. The King leaves two sons….who love each other ‘tenderly’. Tenderly is used twice in this extract: when is the other time?</a:t>
            </a:r>
          </a:p>
        </p:txBody>
      </p:sp>
    </p:spTree>
  </p:cSld>
  <p:clrMapOvr>
    <a:masterClrMapping/>
  </p:clrMapOvr>
  <p:transition xmlns:p14="http://schemas.microsoft.com/office/powerpoint/2010/main">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Style</a:t>
            </a:r>
            <a:endParaRPr lang="ar-KW" dirty="0"/>
          </a:p>
        </p:txBody>
      </p:sp>
      <p:sp>
        <p:nvSpPr>
          <p:cNvPr id="4" name="Content Placeholder 2"/>
          <p:cNvSpPr>
            <a:spLocks noGrp="1"/>
          </p:cNvSpPr>
          <p:nvPr>
            <p:ph idx="1"/>
          </p:nvPr>
        </p:nvSpPr>
        <p:spPr/>
        <p:txBody>
          <a:bodyPr>
            <a:normAutofit fontScale="92500" lnSpcReduction="20000"/>
          </a:bodyPr>
          <a:lstStyle/>
          <a:p>
            <a:pPr algn="l" rtl="0"/>
            <a:r>
              <a:rPr lang="en-US" dirty="0" smtClean="0"/>
              <a:t>There is an extensive use of superlatives: </a:t>
            </a:r>
            <a:r>
              <a:rPr lang="en-US" dirty="0" smtClean="0">
                <a:solidFill>
                  <a:srgbClr val="00B0F0"/>
                </a:solidFill>
              </a:rPr>
              <a:t>“the </a:t>
            </a:r>
            <a:r>
              <a:rPr lang="en-US" b="1" dirty="0" smtClean="0">
                <a:solidFill>
                  <a:srgbClr val="00B0F0"/>
                </a:solidFill>
              </a:rPr>
              <a:t>best</a:t>
            </a:r>
            <a:r>
              <a:rPr lang="en-US" dirty="0" smtClean="0">
                <a:solidFill>
                  <a:srgbClr val="00B0F0"/>
                </a:solidFill>
              </a:rPr>
              <a:t> monarch”</a:t>
            </a:r>
            <a:r>
              <a:rPr lang="en-US" dirty="0" smtClean="0"/>
              <a:t>, </a:t>
            </a:r>
            <a:r>
              <a:rPr lang="en-US" dirty="0" smtClean="0">
                <a:solidFill>
                  <a:srgbClr val="00B0F0"/>
                </a:solidFill>
              </a:rPr>
              <a:t>“the </a:t>
            </a:r>
            <a:r>
              <a:rPr lang="en-US" b="1" dirty="0" smtClean="0">
                <a:solidFill>
                  <a:srgbClr val="00B0F0"/>
                </a:solidFill>
              </a:rPr>
              <a:t>greatest</a:t>
            </a:r>
            <a:r>
              <a:rPr lang="en-US" dirty="0" smtClean="0">
                <a:solidFill>
                  <a:srgbClr val="00B0F0"/>
                </a:solidFill>
              </a:rPr>
              <a:t> horror” </a:t>
            </a:r>
            <a:r>
              <a:rPr lang="en-US" dirty="0" smtClean="0"/>
              <a:t>and </a:t>
            </a:r>
            <a:r>
              <a:rPr lang="en-US" dirty="0" smtClean="0">
                <a:solidFill>
                  <a:srgbClr val="00B0F0"/>
                </a:solidFill>
              </a:rPr>
              <a:t>“</a:t>
            </a:r>
            <a:r>
              <a:rPr lang="en-US" b="1" dirty="0" smtClean="0">
                <a:solidFill>
                  <a:srgbClr val="00B0F0"/>
                </a:solidFill>
              </a:rPr>
              <a:t>excelled </a:t>
            </a:r>
            <a:r>
              <a:rPr lang="en-US" dirty="0" smtClean="0">
                <a:solidFill>
                  <a:srgbClr val="00B0F0"/>
                </a:solidFill>
              </a:rPr>
              <a:t>that of any girl.” </a:t>
            </a:r>
            <a:r>
              <a:rPr lang="en-US" dirty="0" smtClean="0"/>
              <a:t>This gives the story the background of extreme power and amazing people. It is an </a:t>
            </a:r>
            <a:r>
              <a:rPr lang="en-US" b="1" dirty="0" smtClean="0"/>
              <a:t>exotic</a:t>
            </a:r>
            <a:r>
              <a:rPr lang="en-US" dirty="0" smtClean="0"/>
              <a:t> world with a </a:t>
            </a:r>
            <a:r>
              <a:rPr lang="en-US" b="1" dirty="0" smtClean="0"/>
              <a:t>powerful romantic appeal</a:t>
            </a:r>
            <a:r>
              <a:rPr lang="en-US" dirty="0" smtClean="0"/>
              <a:t> that the reader is taken to. We know </a:t>
            </a:r>
            <a:r>
              <a:rPr lang="en-US" dirty="0" err="1" smtClean="0"/>
              <a:t>Schahriar</a:t>
            </a:r>
            <a:r>
              <a:rPr lang="en-US" dirty="0" smtClean="0"/>
              <a:t> is a wonderful King who even breaks the ancient laws to make his brother king of some areas. He’s [the most] generous, considerate, thoughtful, sharing…</a:t>
            </a:r>
          </a:p>
          <a:p>
            <a:pPr algn="l" rtl="0"/>
            <a:r>
              <a:rPr lang="en-US" dirty="0" smtClean="0"/>
              <a:t>any other words to describe </a:t>
            </a:r>
            <a:r>
              <a:rPr lang="en-US" dirty="0" err="1" smtClean="0"/>
              <a:t>Schahriar</a:t>
            </a:r>
            <a:r>
              <a:rPr lang="en-US" dirty="0" smtClean="0"/>
              <a:t> at this time?</a:t>
            </a:r>
            <a:endParaRPr lang="ar-KW" dirty="0"/>
          </a:p>
        </p:txBody>
      </p:sp>
    </p:spTree>
    <p:extLst>
      <p:ext uri="{BB962C8B-B14F-4D97-AF65-F5344CB8AC3E}">
        <p14:creationId xmlns:p14="http://schemas.microsoft.com/office/powerpoint/2010/main" val="3931268938"/>
      </p:ext>
    </p:extLst>
  </p:cSld>
  <p:clrMapOvr>
    <a:masterClrMapping/>
  </p:clrMapOvr>
  <p:transition xmlns:p14="http://schemas.microsoft.com/office/powerpoint/2010/main">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Tone</a:t>
            </a:r>
            <a:endParaRPr lang="ar-KW" dirty="0"/>
          </a:p>
        </p:txBody>
      </p:sp>
      <p:sp>
        <p:nvSpPr>
          <p:cNvPr id="3" name="Content Placeholder 2"/>
          <p:cNvSpPr>
            <a:spLocks noGrp="1"/>
          </p:cNvSpPr>
          <p:nvPr>
            <p:ph idx="1"/>
          </p:nvPr>
        </p:nvSpPr>
        <p:spPr>
          <a:xfrm>
            <a:off x="251520" y="1628800"/>
            <a:ext cx="8712968" cy="5040559"/>
          </a:xfrm>
        </p:spPr>
        <p:txBody>
          <a:bodyPr>
            <a:noAutofit/>
          </a:bodyPr>
          <a:lstStyle/>
          <a:p>
            <a:pPr algn="l" rtl="0"/>
            <a:r>
              <a:rPr lang="en-US" sz="2600" dirty="0" smtClean="0"/>
              <a:t>The introduction to this extract deludes the reader into believing in a fairytale story, as expectations are built up of this strong and diligent leader whose </a:t>
            </a:r>
            <a:r>
              <a:rPr lang="en-US" sz="2600" dirty="0" smtClean="0">
                <a:solidFill>
                  <a:srgbClr val="00B0F0"/>
                </a:solidFill>
              </a:rPr>
              <a:t>“subjects loved” </a:t>
            </a:r>
            <a:r>
              <a:rPr lang="en-US" sz="2600" dirty="0" smtClean="0"/>
              <a:t>and </a:t>
            </a:r>
            <a:r>
              <a:rPr lang="en-US" sz="2600" dirty="0" smtClean="0">
                <a:solidFill>
                  <a:srgbClr val="00B0F0"/>
                </a:solidFill>
              </a:rPr>
              <a:t>“</a:t>
            </a:r>
            <a:r>
              <a:rPr lang="en-US" sz="2600" dirty="0" err="1" smtClean="0">
                <a:solidFill>
                  <a:srgbClr val="00B0F0"/>
                </a:solidFill>
              </a:rPr>
              <a:t>neighbours</a:t>
            </a:r>
            <a:r>
              <a:rPr lang="en-US" sz="2600" dirty="0" smtClean="0">
                <a:solidFill>
                  <a:srgbClr val="00B0F0"/>
                </a:solidFill>
              </a:rPr>
              <a:t> feared.” </a:t>
            </a:r>
            <a:r>
              <a:rPr lang="en-US" sz="2600" dirty="0" smtClean="0"/>
              <a:t>Again, there are many superlatives describing his love for his wife. </a:t>
            </a:r>
            <a:r>
              <a:rPr lang="en-US" sz="2600" dirty="0" smtClean="0">
                <a:solidFill>
                  <a:srgbClr val="00B0F0"/>
                </a:solidFill>
              </a:rPr>
              <a:t>What are they? Find some!</a:t>
            </a:r>
          </a:p>
          <a:p>
            <a:pPr algn="l" rtl="0"/>
            <a:r>
              <a:rPr lang="en-US" sz="2600" dirty="0" smtClean="0"/>
              <a:t>This perception is soon forgotten as the tone of the extract changes to the wife’s deception [to add to the mystery and intrigue, we </a:t>
            </a:r>
            <a:r>
              <a:rPr lang="en-US" sz="2600" i="1" dirty="0" smtClean="0"/>
              <a:t>never</a:t>
            </a:r>
            <a:r>
              <a:rPr lang="en-US" sz="2600" dirty="0" smtClean="0"/>
              <a:t> discover what she did].  There is bitter resentment behind the belief that </a:t>
            </a:r>
            <a:r>
              <a:rPr lang="en-US" sz="2600" dirty="0" smtClean="0">
                <a:solidFill>
                  <a:srgbClr val="00B0F0"/>
                </a:solidFill>
              </a:rPr>
              <a:t>“at bottom all women were as wicked as the sultana”  </a:t>
            </a:r>
          </a:p>
          <a:p>
            <a:pPr algn="l" rtl="0"/>
            <a:r>
              <a:rPr lang="en-US" sz="2600" dirty="0" smtClean="0"/>
              <a:t>The change in tone helps to keep the reader interested in the events that are taking place.</a:t>
            </a:r>
          </a:p>
          <a:p>
            <a:pPr algn="l" rtl="0"/>
            <a:endParaRPr lang="ar-KW" sz="2700"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Structure </a:t>
            </a:r>
            <a:endParaRPr lang="ar-KW" dirty="0"/>
          </a:p>
        </p:txBody>
      </p:sp>
      <p:sp>
        <p:nvSpPr>
          <p:cNvPr id="3" name="Content Placeholder 2"/>
          <p:cNvSpPr>
            <a:spLocks noGrp="1"/>
          </p:cNvSpPr>
          <p:nvPr>
            <p:ph idx="1"/>
          </p:nvPr>
        </p:nvSpPr>
        <p:spPr>
          <a:xfrm>
            <a:off x="179512" y="1711032"/>
            <a:ext cx="8712968" cy="4886320"/>
          </a:xfrm>
        </p:spPr>
        <p:txBody>
          <a:bodyPr>
            <a:noAutofit/>
          </a:bodyPr>
          <a:lstStyle/>
          <a:p>
            <a:pPr algn="l" rtl="0"/>
            <a:r>
              <a:rPr lang="en-US" sz="3500" dirty="0" smtClean="0"/>
              <a:t>The extract is written primarily  in long sentences and thereby mirrors the arduous passing of time as we await both the plan and fate of Scheherazade.</a:t>
            </a:r>
          </a:p>
          <a:p>
            <a:pPr algn="l" rtl="0"/>
            <a:r>
              <a:rPr lang="en-US" sz="3500" dirty="0" smtClean="0"/>
              <a:t>As a result of this structure we notice a sluggish passing of time and the night seems to pass very slowly and arduously to the reader who is anticipating Scheherazade’s fate.</a:t>
            </a:r>
            <a:endParaRPr lang="ar-KW" sz="3500" dirty="0"/>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Emotional Damage</a:t>
            </a:r>
            <a:endParaRPr lang="ar-KW" dirty="0"/>
          </a:p>
        </p:txBody>
      </p:sp>
      <p:sp>
        <p:nvSpPr>
          <p:cNvPr id="2" name="Content Placeholder 1"/>
          <p:cNvSpPr>
            <a:spLocks noGrp="1"/>
          </p:cNvSpPr>
          <p:nvPr>
            <p:ph idx="1"/>
          </p:nvPr>
        </p:nvSpPr>
        <p:spPr/>
        <p:txBody>
          <a:bodyPr>
            <a:normAutofit fontScale="85000" lnSpcReduction="20000"/>
          </a:bodyPr>
          <a:lstStyle/>
          <a:p>
            <a:pPr algn="l" rtl="0"/>
            <a:r>
              <a:rPr lang="en-US" dirty="0" smtClean="0"/>
              <a:t>The King obviously had deep emotions for his (first) wife: ‘</a:t>
            </a:r>
            <a:r>
              <a:rPr lang="en-US" dirty="0" smtClean="0">
                <a:solidFill>
                  <a:srgbClr val="00B0F0"/>
                </a:solidFill>
              </a:rPr>
              <a:t>a wife he loved </a:t>
            </a:r>
            <a:r>
              <a:rPr lang="en-US" b="1" dirty="0" smtClean="0">
                <a:solidFill>
                  <a:srgbClr val="00B0F0"/>
                </a:solidFill>
              </a:rPr>
              <a:t>more </a:t>
            </a:r>
            <a:r>
              <a:rPr lang="en-US" dirty="0" smtClean="0">
                <a:solidFill>
                  <a:srgbClr val="00B0F0"/>
                </a:solidFill>
              </a:rPr>
              <a:t>than all the world</a:t>
            </a:r>
            <a:r>
              <a:rPr lang="en-US" dirty="0" smtClean="0">
                <a:solidFill>
                  <a:schemeClr val="bg2">
                    <a:lumMod val="50000"/>
                  </a:schemeClr>
                </a:solidFill>
              </a:rPr>
              <a:t>’ – </a:t>
            </a:r>
            <a:r>
              <a:rPr lang="en-US" dirty="0" smtClean="0"/>
              <a:t>which is a lot! </a:t>
            </a:r>
            <a:r>
              <a:rPr lang="en-US" dirty="0" smtClean="0">
                <a:solidFill>
                  <a:schemeClr val="bg2">
                    <a:lumMod val="50000"/>
                  </a:schemeClr>
                </a:solidFill>
              </a:rPr>
              <a:t>– </a:t>
            </a:r>
            <a:r>
              <a:rPr lang="en-US" dirty="0" smtClean="0">
                <a:solidFill>
                  <a:srgbClr val="00B0F0"/>
                </a:solidFill>
              </a:rPr>
              <a:t>and ‘his </a:t>
            </a:r>
            <a:r>
              <a:rPr lang="en-US" b="1" dirty="0" smtClean="0">
                <a:solidFill>
                  <a:srgbClr val="00B0F0"/>
                </a:solidFill>
              </a:rPr>
              <a:t>greatest </a:t>
            </a:r>
            <a:r>
              <a:rPr lang="en-US" dirty="0" smtClean="0">
                <a:solidFill>
                  <a:srgbClr val="00B0F0"/>
                </a:solidFill>
              </a:rPr>
              <a:t>happiness was…to give her the </a:t>
            </a:r>
            <a:r>
              <a:rPr lang="en-US" b="1" dirty="0" smtClean="0">
                <a:solidFill>
                  <a:srgbClr val="00B0F0"/>
                </a:solidFill>
              </a:rPr>
              <a:t>finest </a:t>
            </a:r>
            <a:r>
              <a:rPr lang="en-US" dirty="0" smtClean="0">
                <a:solidFill>
                  <a:srgbClr val="00B0F0"/>
                </a:solidFill>
              </a:rPr>
              <a:t>dresses and </a:t>
            </a:r>
            <a:r>
              <a:rPr lang="en-US" b="1" dirty="0" smtClean="0">
                <a:solidFill>
                  <a:srgbClr val="00B0F0"/>
                </a:solidFill>
              </a:rPr>
              <a:t>most beautiful </a:t>
            </a:r>
            <a:r>
              <a:rPr lang="en-US" dirty="0" smtClean="0">
                <a:solidFill>
                  <a:srgbClr val="00B0F0"/>
                </a:solidFill>
              </a:rPr>
              <a:t>jewels</a:t>
            </a:r>
            <a:r>
              <a:rPr lang="en-US" dirty="0" smtClean="0">
                <a:solidFill>
                  <a:schemeClr val="bg2">
                    <a:lumMod val="50000"/>
                  </a:schemeClr>
                </a:solidFill>
              </a:rPr>
              <a:t>’.  </a:t>
            </a:r>
            <a:r>
              <a:rPr lang="en-US" dirty="0" smtClean="0"/>
              <a:t>This is a King who gives everything to his wife.</a:t>
            </a:r>
            <a:endParaRPr lang="en-US" dirty="0" smtClean="0">
              <a:solidFill>
                <a:schemeClr val="bg2">
                  <a:lumMod val="50000"/>
                </a:schemeClr>
              </a:solidFill>
            </a:endParaRPr>
          </a:p>
          <a:p>
            <a:pPr algn="l" rtl="0"/>
            <a:r>
              <a:rPr lang="en-US" dirty="0" smtClean="0"/>
              <a:t> and so he had to </a:t>
            </a:r>
            <a:r>
              <a:rPr lang="en-US" dirty="0" smtClean="0">
                <a:solidFill>
                  <a:srgbClr val="00B0F0"/>
                </a:solidFill>
              </a:rPr>
              <a:t>“put her to death”</a:t>
            </a:r>
            <a:r>
              <a:rPr lang="en-US" dirty="0" smtClean="0"/>
              <a:t> to diminish the love between them; he has no choice but to kill her to rectify his wounded ego and to make up for the shame that had befallen him.</a:t>
            </a:r>
          </a:p>
          <a:p>
            <a:pPr algn="l" rtl="0"/>
            <a:r>
              <a:rPr lang="en-US" dirty="0" smtClean="0">
                <a:solidFill>
                  <a:srgbClr val="00B0F0"/>
                </a:solidFill>
              </a:rPr>
              <a:t>“The fewer the world contained the better.”</a:t>
            </a:r>
            <a:r>
              <a:rPr lang="en-US" dirty="0" smtClean="0"/>
              <a:t> The emotional damage is strong enough that it turns the King into a </a:t>
            </a:r>
            <a:r>
              <a:rPr lang="en-US" u="sng" dirty="0" smtClean="0"/>
              <a:t>misogynistic</a:t>
            </a:r>
            <a:r>
              <a:rPr lang="en-US" dirty="0" smtClean="0"/>
              <a:t> [woman hating] tyrant.  He believed all women were the same. </a:t>
            </a:r>
            <a:endParaRPr lang="ar-KW" dirty="0"/>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Activities</a:t>
            </a:r>
            <a:endParaRPr lang="ar-KW" dirty="0"/>
          </a:p>
        </p:txBody>
      </p:sp>
      <p:sp>
        <p:nvSpPr>
          <p:cNvPr id="3" name="Content Placeholder 2"/>
          <p:cNvSpPr>
            <a:spLocks noGrp="1"/>
          </p:cNvSpPr>
          <p:nvPr>
            <p:ph idx="1"/>
          </p:nvPr>
        </p:nvSpPr>
        <p:spPr>
          <a:xfrm>
            <a:off x="142844" y="1556792"/>
            <a:ext cx="8786874" cy="5301208"/>
          </a:xfrm>
        </p:spPr>
        <p:txBody>
          <a:bodyPr>
            <a:noAutofit/>
          </a:bodyPr>
          <a:lstStyle/>
          <a:p>
            <a:pPr algn="l" rtl="0"/>
            <a:r>
              <a:rPr lang="en-US" sz="2400" dirty="0" smtClean="0"/>
              <a:t>Choose the correct word:</a:t>
            </a:r>
          </a:p>
          <a:p>
            <a:pPr algn="l" rtl="0"/>
            <a:r>
              <a:rPr lang="en-US" sz="2400" dirty="0" smtClean="0">
                <a:solidFill>
                  <a:srgbClr val="00B0F0"/>
                </a:solidFill>
              </a:rPr>
              <a:t>“This </a:t>
            </a:r>
            <a:r>
              <a:rPr lang="en-US" sz="2400" dirty="0" err="1" smtClean="0">
                <a:solidFill>
                  <a:srgbClr val="00B0F0"/>
                </a:solidFill>
              </a:rPr>
              <a:t>behaviour</a:t>
            </a:r>
            <a:r>
              <a:rPr lang="en-US" sz="2400" dirty="0" smtClean="0">
                <a:solidFill>
                  <a:srgbClr val="00B0F0"/>
                </a:solidFill>
              </a:rPr>
              <a:t> caused the </a:t>
            </a:r>
            <a:r>
              <a:rPr lang="en-US" sz="2400" b="1" dirty="0" smtClean="0">
                <a:solidFill>
                  <a:srgbClr val="00B0F0"/>
                </a:solidFill>
              </a:rPr>
              <a:t>greatest</a:t>
            </a:r>
            <a:r>
              <a:rPr lang="en-US" sz="2400" dirty="0" smtClean="0">
                <a:solidFill>
                  <a:srgbClr val="00B0F0"/>
                </a:solidFill>
              </a:rPr>
              <a:t> horror in the town.” </a:t>
            </a:r>
          </a:p>
          <a:p>
            <a:pPr algn="l" rtl="0"/>
            <a:r>
              <a:rPr lang="en-US" sz="2400" dirty="0" smtClean="0"/>
              <a:t>The use of a __________ depicts the severe contrast between the Father’s ruling and </a:t>
            </a:r>
            <a:r>
              <a:rPr lang="en-US" sz="2400" dirty="0" err="1" smtClean="0"/>
              <a:t>Schahriar’s</a:t>
            </a:r>
            <a:r>
              <a:rPr lang="en-US" sz="2400" dirty="0" smtClean="0"/>
              <a:t>.</a:t>
            </a:r>
          </a:p>
          <a:p>
            <a:pPr algn="ctr" rtl="0">
              <a:buNone/>
            </a:pPr>
            <a:r>
              <a:rPr lang="en-US" sz="2400" dirty="0" smtClean="0"/>
              <a:t>   </a:t>
            </a:r>
            <a:r>
              <a:rPr lang="en-US" sz="2400" b="1" dirty="0" smtClean="0"/>
              <a:t>Superlative  -  Personification  -  Simile</a:t>
            </a:r>
          </a:p>
          <a:p>
            <a:pPr algn="l" rtl="0"/>
            <a:r>
              <a:rPr lang="en-US" sz="2400" dirty="0" smtClean="0">
                <a:solidFill>
                  <a:srgbClr val="00B0F0"/>
                </a:solidFill>
              </a:rPr>
              <a:t>“In the chronicles of the ancient dynasty of </a:t>
            </a:r>
            <a:r>
              <a:rPr lang="en-US" sz="2400" dirty="0" err="1" smtClean="0">
                <a:solidFill>
                  <a:srgbClr val="00B0F0"/>
                </a:solidFill>
              </a:rPr>
              <a:t>Sassindae</a:t>
            </a:r>
            <a:r>
              <a:rPr lang="en-US" sz="2400" dirty="0" smtClean="0">
                <a:solidFill>
                  <a:srgbClr val="00B0F0"/>
                </a:solidFill>
              </a:rPr>
              <a:t>, who reigned for about four hundred years, from Persia to the borders of China….”</a:t>
            </a:r>
          </a:p>
          <a:p>
            <a:pPr algn="l" rtl="0"/>
            <a:r>
              <a:rPr lang="en-US" sz="2400" dirty="0" smtClean="0"/>
              <a:t>This ______ sentence gives the extract a fairytale, narrative tone.</a:t>
            </a:r>
          </a:p>
          <a:p>
            <a:pPr algn="ctr" rtl="0">
              <a:buNone/>
            </a:pPr>
            <a:r>
              <a:rPr lang="en-US" sz="2400" dirty="0" smtClean="0"/>
              <a:t>                    </a:t>
            </a:r>
            <a:r>
              <a:rPr lang="en-US" sz="2400" b="1" dirty="0" smtClean="0"/>
              <a:t>Short                 Long</a:t>
            </a:r>
          </a:p>
          <a:p>
            <a:pPr algn="l" rtl="0"/>
            <a:r>
              <a:rPr lang="en-US" sz="2400" dirty="0" smtClean="0"/>
              <a:t>Scheherazade’s character is described as being </a:t>
            </a:r>
            <a:r>
              <a:rPr lang="en-US" sz="2400" dirty="0" smtClean="0">
                <a:solidFill>
                  <a:srgbClr val="00B0F0"/>
                </a:solidFill>
              </a:rPr>
              <a:t>“obstinate”</a:t>
            </a:r>
            <a:r>
              <a:rPr lang="en-US" sz="2400" dirty="0" smtClean="0"/>
              <a:t>. What is meant by the term obstinate?</a:t>
            </a:r>
          </a:p>
          <a:p>
            <a:pPr algn="ctr" rtl="0">
              <a:buNone/>
            </a:pPr>
            <a:r>
              <a:rPr lang="en-US" sz="2400" dirty="0" smtClean="0"/>
              <a:t>     </a:t>
            </a:r>
            <a:r>
              <a:rPr lang="en-US" sz="2400" b="1" dirty="0" smtClean="0"/>
              <a:t>Beautiful  -  Stubborn  -  Intelligent</a:t>
            </a:r>
          </a:p>
        </p:txBody>
      </p:sp>
    </p:spTree>
  </p:cSld>
  <p:clrMapOvr>
    <a:masterClrMapping/>
  </p:clrMapOvr>
  <p:transition xmlns:p14="http://schemas.microsoft.com/office/powerpoint/2010/main">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599</TotalTime>
  <Words>2274</Words>
  <Application>Microsoft Macintosh PowerPoint</Application>
  <PresentationFormat>On-screen Show (4:3)</PresentationFormat>
  <Paragraphs>86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King Schahriar and his brother</vt:lpstr>
      <vt:lpstr>Summary</vt:lpstr>
      <vt:lpstr>Background</vt:lpstr>
      <vt:lpstr>Style</vt:lpstr>
      <vt:lpstr>Style</vt:lpstr>
      <vt:lpstr>Tone</vt:lpstr>
      <vt:lpstr>Structure </vt:lpstr>
      <vt:lpstr>Emotional Damage</vt:lpstr>
      <vt:lpstr>Activities</vt:lpstr>
      <vt:lpstr>Characters - Scheherazade</vt:lpstr>
      <vt:lpstr>Characters - Scheherazade</vt:lpstr>
      <vt:lpstr>Schahriar</vt:lpstr>
      <vt:lpstr>Schahriar</vt:lpstr>
      <vt:lpstr>Dinarzade</vt:lpstr>
      <vt:lpstr>Relationships</vt:lpstr>
      <vt:lpstr>Scheherazade and the Grand-Vizir</vt:lpstr>
      <vt:lpstr>Schahriar and the Grand-Vizir</vt:lpstr>
      <vt:lpstr>Schahriar and the sultana </vt:lpstr>
      <vt:lpstr>Siblings</vt:lpstr>
      <vt:lpstr>The Plan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Schahriar and his brother</dc:title>
  <dc:creator>sony</dc:creator>
  <cp:lastModifiedBy>walkernormaf</cp:lastModifiedBy>
  <cp:revision>67</cp:revision>
  <dcterms:created xsi:type="dcterms:W3CDTF">2011-03-02T12:30:27Z</dcterms:created>
  <dcterms:modified xsi:type="dcterms:W3CDTF">2016-01-26T16:16:24Z</dcterms:modified>
</cp:coreProperties>
</file>